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57" r:id="rId4"/>
    <p:sldId id="274" r:id="rId5"/>
    <p:sldId id="258" r:id="rId6"/>
    <p:sldId id="275" r:id="rId7"/>
    <p:sldId id="259" r:id="rId8"/>
    <p:sldId id="268" r:id="rId9"/>
    <p:sldId id="260" r:id="rId10"/>
    <p:sldId id="269" r:id="rId11"/>
    <p:sldId id="261" r:id="rId12"/>
    <p:sldId id="276" r:id="rId13"/>
    <p:sldId id="262" r:id="rId14"/>
    <p:sldId id="270" r:id="rId15"/>
    <p:sldId id="277" r:id="rId16"/>
    <p:sldId id="263" r:id="rId17"/>
    <p:sldId id="264" r:id="rId18"/>
    <p:sldId id="265" r:id="rId19"/>
    <p:sldId id="266" r:id="rId20"/>
    <p:sldId id="267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EC140-E7EE-4492-A19E-21FC240E9A91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56D26B-4B30-4E8A-A30D-230A0D9591EF}">
      <dgm:prSet phldrT="[Text]" custT="1"/>
      <dgm:spPr/>
      <dgm:t>
        <a:bodyPr/>
        <a:lstStyle/>
        <a:p>
          <a:r>
            <a:rPr lang="en-US" sz="2800" dirty="0"/>
            <a:t>Fuel is burnt</a:t>
          </a:r>
        </a:p>
      </dgm:t>
    </dgm:pt>
    <dgm:pt modelId="{35F8B1D5-15F7-4A08-8CF6-02D93D326678}" type="parTrans" cxnId="{0CA5855B-2FCB-46F4-8B75-725C73A1D9A5}">
      <dgm:prSet/>
      <dgm:spPr/>
      <dgm:t>
        <a:bodyPr/>
        <a:lstStyle/>
        <a:p>
          <a:endParaRPr lang="en-US"/>
        </a:p>
      </dgm:t>
    </dgm:pt>
    <dgm:pt modelId="{927AE927-FD18-4F6D-BF0B-17B99D341454}" type="sibTrans" cxnId="{0CA5855B-2FCB-46F4-8B75-725C73A1D9A5}">
      <dgm:prSet/>
      <dgm:spPr/>
      <dgm:t>
        <a:bodyPr/>
        <a:lstStyle/>
        <a:p>
          <a:endParaRPr lang="en-US"/>
        </a:p>
      </dgm:t>
    </dgm:pt>
    <dgm:pt modelId="{37BEDB29-395C-4A95-B87A-B7A3B9417E63}">
      <dgm:prSet phldrT="[Text]" custT="1"/>
      <dgm:spPr/>
      <dgm:t>
        <a:bodyPr/>
        <a:lstStyle/>
        <a:p>
          <a:r>
            <a:rPr lang="en-US" sz="2500" dirty="0" err="1"/>
            <a:t>Knockmeter</a:t>
          </a:r>
          <a:endParaRPr lang="en-US" sz="2500" dirty="0"/>
        </a:p>
      </dgm:t>
    </dgm:pt>
    <dgm:pt modelId="{40B06F0A-3867-41A1-A1EA-D56C9B5EC7A3}" type="parTrans" cxnId="{3DD5D75C-3BF0-4652-AC34-BBD4C07D78DA}">
      <dgm:prSet/>
      <dgm:spPr/>
      <dgm:t>
        <a:bodyPr/>
        <a:lstStyle/>
        <a:p>
          <a:endParaRPr lang="en-US"/>
        </a:p>
      </dgm:t>
    </dgm:pt>
    <dgm:pt modelId="{5B911E51-B9BA-44D2-8897-CE68BD24D691}" type="sibTrans" cxnId="{3DD5D75C-3BF0-4652-AC34-BBD4C07D78DA}">
      <dgm:prSet/>
      <dgm:spPr/>
      <dgm:t>
        <a:bodyPr/>
        <a:lstStyle/>
        <a:p>
          <a:endParaRPr lang="en-US"/>
        </a:p>
      </dgm:t>
    </dgm:pt>
    <dgm:pt modelId="{981EBDFC-B891-42D9-B585-451E867749D4}">
      <dgm:prSet phldrT="[Text]" custT="1"/>
      <dgm:spPr/>
      <dgm:t>
        <a:bodyPr/>
        <a:lstStyle/>
        <a:p>
          <a:r>
            <a:rPr lang="en-US" sz="2500" dirty="0"/>
            <a:t>Reading is matched with standard chart</a:t>
          </a:r>
        </a:p>
      </dgm:t>
    </dgm:pt>
    <dgm:pt modelId="{8EDE2406-641B-4762-8379-358FCD31E8E9}" type="parTrans" cxnId="{A190E104-E49E-441B-A5D5-805BE80BA898}">
      <dgm:prSet/>
      <dgm:spPr/>
      <dgm:t>
        <a:bodyPr/>
        <a:lstStyle/>
        <a:p>
          <a:endParaRPr lang="en-US"/>
        </a:p>
      </dgm:t>
    </dgm:pt>
    <dgm:pt modelId="{31B00434-42E8-413A-A60C-93BF74F55D9C}" type="sibTrans" cxnId="{A190E104-E49E-441B-A5D5-805BE80BA898}">
      <dgm:prSet/>
      <dgm:spPr/>
      <dgm:t>
        <a:bodyPr/>
        <a:lstStyle/>
        <a:p>
          <a:endParaRPr lang="en-US"/>
        </a:p>
      </dgm:t>
    </dgm:pt>
    <dgm:pt modelId="{AFAE08B6-4A7D-4B4A-AE81-DFDF516BDE79}" type="pres">
      <dgm:prSet presAssocID="{F77EC140-E7EE-4492-A19E-21FC240E9A91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9E5DFE0-63F3-411E-897A-E793D21F2300}" type="pres">
      <dgm:prSet presAssocID="{981EBDFC-B891-42D9-B585-451E867749D4}" presName="Accent3" presStyleCnt="0"/>
      <dgm:spPr/>
    </dgm:pt>
    <dgm:pt modelId="{017B23AC-06E5-48D2-A3D9-75306F787DAD}" type="pres">
      <dgm:prSet presAssocID="{981EBDFC-B891-42D9-B585-451E867749D4}" presName="Accent" presStyleLbl="node1" presStyleIdx="0" presStyleCnt="3"/>
      <dgm:spPr/>
    </dgm:pt>
    <dgm:pt modelId="{81A62A5F-FF84-4EE7-AEFE-A4383D1303DB}" type="pres">
      <dgm:prSet presAssocID="{981EBDFC-B891-42D9-B585-451E867749D4}" presName="ParentBackground3" presStyleCnt="0"/>
      <dgm:spPr/>
    </dgm:pt>
    <dgm:pt modelId="{9B63D295-B171-42E0-AE9A-9B09A252CFF7}" type="pres">
      <dgm:prSet presAssocID="{981EBDFC-B891-42D9-B585-451E867749D4}" presName="ParentBackground" presStyleLbl="fgAcc1" presStyleIdx="0" presStyleCnt="3"/>
      <dgm:spPr/>
    </dgm:pt>
    <dgm:pt modelId="{CA8E22F0-4DC9-448A-AE8E-7C6D72ECCF6C}" type="pres">
      <dgm:prSet presAssocID="{981EBDFC-B891-42D9-B585-451E867749D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A239679-A429-464D-AB16-01AEC001139A}" type="pres">
      <dgm:prSet presAssocID="{37BEDB29-395C-4A95-B87A-B7A3B9417E63}" presName="Accent2" presStyleCnt="0"/>
      <dgm:spPr/>
    </dgm:pt>
    <dgm:pt modelId="{F1982B70-5061-4925-B36D-B04D5A31E038}" type="pres">
      <dgm:prSet presAssocID="{37BEDB29-395C-4A95-B87A-B7A3B9417E63}" presName="Accent" presStyleLbl="node1" presStyleIdx="1" presStyleCnt="3"/>
      <dgm:spPr/>
    </dgm:pt>
    <dgm:pt modelId="{DF95EA75-856B-4901-A52B-6280BA93EF4C}" type="pres">
      <dgm:prSet presAssocID="{37BEDB29-395C-4A95-B87A-B7A3B9417E63}" presName="ParentBackground2" presStyleCnt="0"/>
      <dgm:spPr/>
    </dgm:pt>
    <dgm:pt modelId="{B8AF20EA-0DED-4A9B-81A7-AAB58D8963DC}" type="pres">
      <dgm:prSet presAssocID="{37BEDB29-395C-4A95-B87A-B7A3B9417E63}" presName="ParentBackground" presStyleLbl="fgAcc1" presStyleIdx="1" presStyleCnt="3"/>
      <dgm:spPr/>
    </dgm:pt>
    <dgm:pt modelId="{5A9311CE-2F3A-44C0-A076-0A4F11BE3EAD}" type="pres">
      <dgm:prSet presAssocID="{37BEDB29-395C-4A95-B87A-B7A3B9417E63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B7DB55D-323B-47A7-9206-A6556582021E}" type="pres">
      <dgm:prSet presAssocID="{5756D26B-4B30-4E8A-A30D-230A0D9591EF}" presName="Accent1" presStyleCnt="0"/>
      <dgm:spPr/>
    </dgm:pt>
    <dgm:pt modelId="{E1505E90-92E3-497D-AF9D-CB127676506E}" type="pres">
      <dgm:prSet presAssocID="{5756D26B-4B30-4E8A-A30D-230A0D9591EF}" presName="Accent" presStyleLbl="node1" presStyleIdx="2" presStyleCnt="3"/>
      <dgm:spPr/>
    </dgm:pt>
    <dgm:pt modelId="{3FDD31AD-85D7-4266-B158-D33F131434A7}" type="pres">
      <dgm:prSet presAssocID="{5756D26B-4B30-4E8A-A30D-230A0D9591EF}" presName="ParentBackground1" presStyleCnt="0"/>
      <dgm:spPr/>
    </dgm:pt>
    <dgm:pt modelId="{F094E3EC-56CF-4031-AA7D-844A230616A6}" type="pres">
      <dgm:prSet presAssocID="{5756D26B-4B30-4E8A-A30D-230A0D9591EF}" presName="ParentBackground" presStyleLbl="fgAcc1" presStyleIdx="2" presStyleCnt="3"/>
      <dgm:spPr/>
    </dgm:pt>
    <dgm:pt modelId="{E19E80CA-AF1A-470D-9EB4-A90847E9AD5C}" type="pres">
      <dgm:prSet presAssocID="{5756D26B-4B30-4E8A-A30D-230A0D9591E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7C57E00-BBC2-4302-A4E8-9A59BF61CDEF}" type="presOf" srcId="{5756D26B-4B30-4E8A-A30D-230A0D9591EF}" destId="{F094E3EC-56CF-4031-AA7D-844A230616A6}" srcOrd="0" destOrd="0" presId="urn:microsoft.com/office/officeart/2011/layout/CircleProcess"/>
    <dgm:cxn modelId="{73577102-D8A6-43EA-A43F-95111C6D20E3}" type="presOf" srcId="{981EBDFC-B891-42D9-B585-451E867749D4}" destId="{CA8E22F0-4DC9-448A-AE8E-7C6D72ECCF6C}" srcOrd="1" destOrd="0" presId="urn:microsoft.com/office/officeart/2011/layout/CircleProcess"/>
    <dgm:cxn modelId="{A190E104-E49E-441B-A5D5-805BE80BA898}" srcId="{F77EC140-E7EE-4492-A19E-21FC240E9A91}" destId="{981EBDFC-B891-42D9-B585-451E867749D4}" srcOrd="2" destOrd="0" parTransId="{8EDE2406-641B-4762-8379-358FCD31E8E9}" sibTransId="{31B00434-42E8-413A-A60C-93BF74F55D9C}"/>
    <dgm:cxn modelId="{7005A22F-979F-4880-86FF-5D1E75C37A13}" type="presOf" srcId="{37BEDB29-395C-4A95-B87A-B7A3B9417E63}" destId="{B8AF20EA-0DED-4A9B-81A7-AAB58D8963DC}" srcOrd="0" destOrd="0" presId="urn:microsoft.com/office/officeart/2011/layout/CircleProcess"/>
    <dgm:cxn modelId="{0CA5855B-2FCB-46F4-8B75-725C73A1D9A5}" srcId="{F77EC140-E7EE-4492-A19E-21FC240E9A91}" destId="{5756D26B-4B30-4E8A-A30D-230A0D9591EF}" srcOrd="0" destOrd="0" parTransId="{35F8B1D5-15F7-4A08-8CF6-02D93D326678}" sibTransId="{927AE927-FD18-4F6D-BF0B-17B99D341454}"/>
    <dgm:cxn modelId="{3DD5D75C-3BF0-4652-AC34-BBD4C07D78DA}" srcId="{F77EC140-E7EE-4492-A19E-21FC240E9A91}" destId="{37BEDB29-395C-4A95-B87A-B7A3B9417E63}" srcOrd="1" destOrd="0" parTransId="{40B06F0A-3867-41A1-A1EA-D56C9B5EC7A3}" sibTransId="{5B911E51-B9BA-44D2-8897-CE68BD24D691}"/>
    <dgm:cxn modelId="{E3254669-7A8C-4563-946C-1326D68D5DFF}" type="presOf" srcId="{37BEDB29-395C-4A95-B87A-B7A3B9417E63}" destId="{5A9311CE-2F3A-44C0-A076-0A4F11BE3EAD}" srcOrd="1" destOrd="0" presId="urn:microsoft.com/office/officeart/2011/layout/CircleProcess"/>
    <dgm:cxn modelId="{ECFF01E6-FEC5-4198-9495-E6221854E361}" type="presOf" srcId="{5756D26B-4B30-4E8A-A30D-230A0D9591EF}" destId="{E19E80CA-AF1A-470D-9EB4-A90847E9AD5C}" srcOrd="1" destOrd="0" presId="urn:microsoft.com/office/officeart/2011/layout/CircleProcess"/>
    <dgm:cxn modelId="{0C28A8EF-57B3-4D5A-BA66-277A4EB4E4BF}" type="presOf" srcId="{981EBDFC-B891-42D9-B585-451E867749D4}" destId="{9B63D295-B171-42E0-AE9A-9B09A252CFF7}" srcOrd="0" destOrd="0" presId="urn:microsoft.com/office/officeart/2011/layout/CircleProcess"/>
    <dgm:cxn modelId="{0BED34FB-08DF-4B19-9989-7A9EA08E6BB6}" type="presOf" srcId="{F77EC140-E7EE-4492-A19E-21FC240E9A91}" destId="{AFAE08B6-4A7D-4B4A-AE81-DFDF516BDE79}" srcOrd="0" destOrd="0" presId="urn:microsoft.com/office/officeart/2011/layout/CircleProcess"/>
    <dgm:cxn modelId="{4857C5D8-CA4D-4821-89E9-FFD2CC8FD809}" type="presParOf" srcId="{AFAE08B6-4A7D-4B4A-AE81-DFDF516BDE79}" destId="{C9E5DFE0-63F3-411E-897A-E793D21F2300}" srcOrd="0" destOrd="0" presId="urn:microsoft.com/office/officeart/2011/layout/CircleProcess"/>
    <dgm:cxn modelId="{A7D6D157-B549-4DB1-8004-57DC44E8FBA1}" type="presParOf" srcId="{C9E5DFE0-63F3-411E-897A-E793D21F2300}" destId="{017B23AC-06E5-48D2-A3D9-75306F787DAD}" srcOrd="0" destOrd="0" presId="urn:microsoft.com/office/officeart/2011/layout/CircleProcess"/>
    <dgm:cxn modelId="{6F1A66C0-D85F-4431-BA0B-AA228A0015E1}" type="presParOf" srcId="{AFAE08B6-4A7D-4B4A-AE81-DFDF516BDE79}" destId="{81A62A5F-FF84-4EE7-AEFE-A4383D1303DB}" srcOrd="1" destOrd="0" presId="urn:microsoft.com/office/officeart/2011/layout/CircleProcess"/>
    <dgm:cxn modelId="{D818DB17-7760-4E6E-A289-7F18013401F1}" type="presParOf" srcId="{81A62A5F-FF84-4EE7-AEFE-A4383D1303DB}" destId="{9B63D295-B171-42E0-AE9A-9B09A252CFF7}" srcOrd="0" destOrd="0" presId="urn:microsoft.com/office/officeart/2011/layout/CircleProcess"/>
    <dgm:cxn modelId="{91AF71AF-C7CA-4682-B62F-565216CC1B35}" type="presParOf" srcId="{AFAE08B6-4A7D-4B4A-AE81-DFDF516BDE79}" destId="{CA8E22F0-4DC9-448A-AE8E-7C6D72ECCF6C}" srcOrd="2" destOrd="0" presId="urn:microsoft.com/office/officeart/2011/layout/CircleProcess"/>
    <dgm:cxn modelId="{7597FE9F-BBA6-4D98-A737-778020CBA7D7}" type="presParOf" srcId="{AFAE08B6-4A7D-4B4A-AE81-DFDF516BDE79}" destId="{AA239679-A429-464D-AB16-01AEC001139A}" srcOrd="3" destOrd="0" presId="urn:microsoft.com/office/officeart/2011/layout/CircleProcess"/>
    <dgm:cxn modelId="{8D4A2A7D-65FC-4D3C-AFED-5FFBB681731A}" type="presParOf" srcId="{AA239679-A429-464D-AB16-01AEC001139A}" destId="{F1982B70-5061-4925-B36D-B04D5A31E038}" srcOrd="0" destOrd="0" presId="urn:microsoft.com/office/officeart/2011/layout/CircleProcess"/>
    <dgm:cxn modelId="{836B6610-FA06-4022-B39F-F9B432FEF2BD}" type="presParOf" srcId="{AFAE08B6-4A7D-4B4A-AE81-DFDF516BDE79}" destId="{DF95EA75-856B-4901-A52B-6280BA93EF4C}" srcOrd="4" destOrd="0" presId="urn:microsoft.com/office/officeart/2011/layout/CircleProcess"/>
    <dgm:cxn modelId="{E8397C38-AEE5-4B85-B693-DFF8F59B8319}" type="presParOf" srcId="{DF95EA75-856B-4901-A52B-6280BA93EF4C}" destId="{B8AF20EA-0DED-4A9B-81A7-AAB58D8963DC}" srcOrd="0" destOrd="0" presId="urn:microsoft.com/office/officeart/2011/layout/CircleProcess"/>
    <dgm:cxn modelId="{524D820F-28E5-4F23-80FF-E71AD67DD249}" type="presParOf" srcId="{AFAE08B6-4A7D-4B4A-AE81-DFDF516BDE79}" destId="{5A9311CE-2F3A-44C0-A076-0A4F11BE3EAD}" srcOrd="5" destOrd="0" presId="urn:microsoft.com/office/officeart/2011/layout/CircleProcess"/>
    <dgm:cxn modelId="{D81E97A6-1B65-4C89-8A6E-35AE1324F29E}" type="presParOf" srcId="{AFAE08B6-4A7D-4B4A-AE81-DFDF516BDE79}" destId="{DB7DB55D-323B-47A7-9206-A6556582021E}" srcOrd="6" destOrd="0" presId="urn:microsoft.com/office/officeart/2011/layout/CircleProcess"/>
    <dgm:cxn modelId="{C01F2BFB-0F19-4AA9-9E0A-DEB444120160}" type="presParOf" srcId="{DB7DB55D-323B-47A7-9206-A6556582021E}" destId="{E1505E90-92E3-497D-AF9D-CB127676506E}" srcOrd="0" destOrd="0" presId="urn:microsoft.com/office/officeart/2011/layout/CircleProcess"/>
    <dgm:cxn modelId="{1CA1FC9B-BE19-4354-A695-E784FB41DF7C}" type="presParOf" srcId="{AFAE08B6-4A7D-4B4A-AE81-DFDF516BDE79}" destId="{3FDD31AD-85D7-4266-B158-D33F131434A7}" srcOrd="7" destOrd="0" presId="urn:microsoft.com/office/officeart/2011/layout/CircleProcess"/>
    <dgm:cxn modelId="{ECF5A95B-AE3F-4C65-867B-F35C18901071}" type="presParOf" srcId="{3FDD31AD-85D7-4266-B158-D33F131434A7}" destId="{F094E3EC-56CF-4031-AA7D-844A230616A6}" srcOrd="0" destOrd="0" presId="urn:microsoft.com/office/officeart/2011/layout/CircleProcess"/>
    <dgm:cxn modelId="{5D11C6CA-F4E5-4321-8219-EB79A23B8547}" type="presParOf" srcId="{AFAE08B6-4A7D-4B4A-AE81-DFDF516BDE79}" destId="{E19E80CA-AF1A-470D-9EB4-A90847E9AD5C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B23AC-06E5-48D2-A3D9-75306F787DAD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3D295-B171-42E0-AE9A-9B09A252CFF7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Reading is matched with standard chart</a:t>
          </a:r>
        </a:p>
      </dsp:txBody>
      <dsp:txXfrm>
        <a:off x="6034153" y="1891534"/>
        <a:ext cx="1635870" cy="1636029"/>
      </dsp:txXfrm>
    </dsp:sp>
    <dsp:sp modelId="{F1982B70-5061-4925-B36D-B04D5A31E038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F20EA-0DED-4A9B-81A7-AAB58D8963DC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Knockmeter</a:t>
          </a:r>
          <a:endParaRPr lang="en-US" sz="2500" kern="1200" dirty="0"/>
        </a:p>
      </dsp:txBody>
      <dsp:txXfrm>
        <a:off x="3498075" y="1891534"/>
        <a:ext cx="1635870" cy="1636029"/>
      </dsp:txXfrm>
    </dsp:sp>
    <dsp:sp modelId="{E1505E90-92E3-497D-AF9D-CB127676506E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4E3EC-56CF-4031-AA7D-844A230616A6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Fuel is burnt</a:t>
          </a:r>
        </a:p>
      </dsp:txBody>
      <dsp:txXfrm>
        <a:off x="961997" y="1891534"/>
        <a:ext cx="1635870" cy="1636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BAA75-AF77-43B7-81AE-A09A8E0B611A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D0844-697B-4FF5-BC5E-51375C374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3BCE-1E8E-4B9A-A325-D3FBD1BF6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6279A-1ACE-4D91-AB07-876D0AA06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585EC-00E7-4D61-99E7-912A2E30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BEE68-9047-4BB2-AC0F-9410972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CCAB7-25D9-4144-B2AF-4ABC4B47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461C-20CD-4028-B4C8-847B336E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A2A9A-30D0-43F6-B439-5FDB65F4D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BAD9-5362-4672-894D-E47B0254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FE7C9-11A0-4BD5-A3FC-F1A0E64D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7F4D6-A623-434E-9BE6-A34F4FC3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9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8EE9D1-CC0E-4A77-B944-483780116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17F54-16C2-4175-981F-D1DE89C9F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80F7-C82A-4892-B910-5633B01B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467A5-413C-4DF3-AACF-31DFEFDB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47AE4-0381-4BAE-93EF-66E55DA0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1508-6B73-41E3-BE06-BCFE1EEC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F53E0-21FE-45C1-8CA0-433981FE5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5B96A-E733-4E38-89C9-058469E8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14E21-B64E-4320-AA00-CF6BDD06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BF6AD-194A-4238-B190-BE217A05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3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9EE1-F427-441D-B954-69532AFC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98CE8-1242-4B53-8E6E-CAD6A0580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CB27A-D949-4385-9CC4-B19711CC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1A735-0998-479E-B8A6-BAB6E6EC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D0FD4-15C8-49AA-8C17-CCB6E86C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5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34B9-DD2E-4EA2-B345-EC0242E6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F20F3-9708-48C8-B990-2F8E0E0CF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971CE-2402-4226-988C-E1750EC96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A5B12-F0E0-4919-8318-781FF25C8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F69EB-73BC-47C7-B313-F36CF0E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3D869-FBEE-459D-85D6-BB906E64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5796-BC6A-45E5-B4FB-35816322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448F8-13E7-45E3-BD24-8A4AAE0F1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B0048-1045-4C71-A595-ACC88E58E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0DB22-4144-4D96-B368-A38D4C7A3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48592-058D-458D-9247-4E1A69054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2F4B1-1EEC-4204-86F7-3FC9E6F8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C0D71-7470-475D-B3A1-35717AB7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46EE8-530E-45D1-9F16-85681689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A493-3357-4008-BF53-7378A24C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03645-BF55-4FDE-8A78-04982804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7CF9B-1160-403E-93F8-32614A0F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62B55-7A0B-45BD-8D02-511A755B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1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A3609-E3CD-479D-A576-3A77A260D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14D9F2-3F23-436B-B7B2-B39502D3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F952E-206C-4690-9ADD-42C3D8B3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E6A9-60F0-497A-A933-FB898C58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B057C-DB17-466C-A0D9-5489D364B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B65A4-132B-4B62-8EE2-B8FFA5855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8AD53-00AB-4BFD-9FD8-F784E6F9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5B83F-7568-44BA-93C6-067BB3CC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F6620-BB33-45BF-BBE8-E0422244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8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E789-3998-417F-BD0A-837EBC35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E6DE9-2FD3-4631-94C0-C4827F572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7CF59-6395-4AF1-BE31-FB8BEF9C0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4DBC4-2DD9-4407-B75E-3E0CF58E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833FB-9EA9-41DB-B6D4-622DCB87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ECE2B-4B78-4169-A85C-C98DA148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3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28AB1B-BA7A-46D2-B7F2-94EA8349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DE36F-6BDB-4FF4-B5DC-69127C546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FC48B-BC6C-483C-9CFB-237BD349F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CCBB5-2378-4146-AB50-9885559840C7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57CCA-DF17-4C82-8179-BB9E59FC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06418-BBEE-4688-A928-5F9422CD8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EE816-E160-4CE6-AC89-4ACA0BFE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8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917F4C-519E-43C9-B133-F75286295AF5}"/>
              </a:ext>
            </a:extLst>
          </p:cNvPr>
          <p:cNvSpPr txBox="1"/>
          <p:nvPr/>
        </p:nvSpPr>
        <p:spPr>
          <a:xfrm>
            <a:off x="280987" y="3962400"/>
            <a:ext cx="96821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400" dirty="0">
                <a:solidFill>
                  <a:schemeClr val="bg1"/>
                </a:solidFill>
                <a:latin typeface="Constantia" panose="02030602050306030303" pitchFamily="18" charset="0"/>
              </a:rPr>
              <a:t>			ANTI-KNOCK VALUE</a:t>
            </a:r>
          </a:p>
          <a:p>
            <a:r>
              <a:rPr lang="en-US" sz="4400" dirty="0">
                <a:solidFill>
                  <a:schemeClr val="bg1"/>
                </a:solidFill>
                <a:latin typeface="Constantia" panose="02030602050306030303" pitchFamily="18" charset="0"/>
              </a:rPr>
              <a:t>		&amp; REQUISITES OF GOOD</a:t>
            </a:r>
          </a:p>
          <a:p>
            <a:r>
              <a:rPr lang="en-US" sz="4400" dirty="0">
                <a:solidFill>
                  <a:schemeClr val="bg1"/>
                </a:solidFill>
                <a:latin typeface="Constantia" panose="02030602050306030303" pitchFamily="18" charset="0"/>
              </a:rPr>
              <a:t>	QUALITY GASOLINE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411A9-A30F-4173-9872-3C42D39CC103}"/>
              </a:ext>
            </a:extLst>
          </p:cNvPr>
          <p:cNvSpPr txBox="1"/>
          <p:nvPr/>
        </p:nvSpPr>
        <p:spPr>
          <a:xfrm>
            <a:off x="10077450" y="1236267"/>
            <a:ext cx="2114550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Constantia" panose="02030602050306030303" pitchFamily="18" charset="0"/>
              </a:rPr>
              <a:t>Presented by</a:t>
            </a:r>
          </a:p>
          <a:p>
            <a:endParaRPr lang="en-US" sz="25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Constantia" panose="02030602050306030303" pitchFamily="18" charset="0"/>
              </a:rPr>
              <a:t>Group-7</a:t>
            </a:r>
          </a:p>
          <a:p>
            <a:endParaRPr lang="en-US" sz="25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Constantia" panose="02030602050306030303" pitchFamily="18" charset="0"/>
              </a:rPr>
              <a:t>1711027</a:t>
            </a:r>
          </a:p>
          <a:p>
            <a:r>
              <a:rPr lang="en-US" sz="2500" dirty="0">
                <a:solidFill>
                  <a:schemeClr val="bg1"/>
                </a:solidFill>
                <a:latin typeface="Constantia" panose="02030602050306030303" pitchFamily="18" charset="0"/>
              </a:rPr>
              <a:t>1711032</a:t>
            </a:r>
          </a:p>
          <a:p>
            <a:r>
              <a:rPr lang="en-US" sz="2500" dirty="0">
                <a:solidFill>
                  <a:schemeClr val="bg1"/>
                </a:solidFill>
                <a:latin typeface="Constantia" panose="02030602050306030303" pitchFamily="18" charset="0"/>
              </a:rPr>
              <a:t>1711037</a:t>
            </a:r>
          </a:p>
          <a:p>
            <a:r>
              <a:rPr lang="en-US" sz="2500" dirty="0">
                <a:solidFill>
                  <a:schemeClr val="bg1"/>
                </a:solidFill>
                <a:latin typeface="Constantia" panose="02030602050306030303" pitchFamily="18" charset="0"/>
              </a:rPr>
              <a:t>1711042</a:t>
            </a:r>
          </a:p>
          <a:p>
            <a:r>
              <a:rPr lang="en-US" sz="2500">
                <a:solidFill>
                  <a:schemeClr val="bg1"/>
                </a:solidFill>
                <a:latin typeface="Constantia" panose="02030602050306030303" pitchFamily="18" charset="0"/>
              </a:rPr>
              <a:t>1711047</a:t>
            </a:r>
            <a:endParaRPr lang="en-US" sz="2500" dirty="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endParaRPr lang="en-US" sz="4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2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85D67C-C09B-4580-8684-F1466EA01E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592810"/>
              </p:ext>
            </p:extLst>
          </p:nvPr>
        </p:nvGraphicFramePr>
        <p:xfrm>
          <a:off x="1841962" y="91316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CD63C90-9101-429F-8D14-254BD1C485E0}"/>
              </a:ext>
            </a:extLst>
          </p:cNvPr>
          <p:cNvSpPr/>
          <p:nvPr/>
        </p:nvSpPr>
        <p:spPr>
          <a:xfrm>
            <a:off x="1755775" y="1282369"/>
            <a:ext cx="17043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Century Gothic" panose="020B0502020202020204" pitchFamily="34" charset="0"/>
              </a:rPr>
              <a:t>Process-</a:t>
            </a:r>
            <a:endParaRPr lang="en-US" sz="3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CE39DE-B571-4B7E-A907-A0D5F841BF10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86835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A4ACDB-7EB1-476B-ABAF-BBEA2D6B2030}"/>
              </a:ext>
            </a:extLst>
          </p:cNvPr>
          <p:cNvSpPr txBox="1"/>
          <p:nvPr/>
        </p:nvSpPr>
        <p:spPr>
          <a:xfrm>
            <a:off x="868484" y="661589"/>
            <a:ext cx="111092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ADVANTAGES OF HIGH OCTANE NUMBER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</a:t>
            </a:r>
            <a:r>
              <a:rPr lang="en-US" dirty="0"/>
              <a:t> </a:t>
            </a:r>
            <a:r>
              <a:rPr lang="en-US" sz="2600" dirty="0">
                <a:latin typeface="Century Gothic" panose="020B0502020202020204" pitchFamily="34" charset="0"/>
              </a:rPr>
              <a:t>	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999AE-4081-4048-B1DF-2CDA3EBEB070}"/>
              </a:ext>
            </a:extLst>
          </p:cNvPr>
          <p:cNvSpPr txBox="1"/>
          <p:nvPr/>
        </p:nvSpPr>
        <p:spPr>
          <a:xfrm>
            <a:off x="1698686" y="5044654"/>
            <a:ext cx="9645682" cy="1015663"/>
          </a:xfrm>
          <a:prstGeom prst="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000" dirty="0">
                <a:latin typeface="Century Gothic" panose="020B0502020202020204" pitchFamily="34" charset="0"/>
              </a:rPr>
              <a:t>Octane number can be increased by adding Tetra Ethyl Lead (TEL) to fuel.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56ADF-63AA-4CD8-9D4C-3D36549FD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80" y="1985028"/>
            <a:ext cx="3389019" cy="2069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354591-51AB-43F1-B97B-9F251FE03DE0}"/>
              </a:ext>
            </a:extLst>
          </p:cNvPr>
          <p:cNvSpPr txBox="1"/>
          <p:nvPr/>
        </p:nvSpPr>
        <p:spPr>
          <a:xfrm>
            <a:off x="1933575" y="1880207"/>
            <a:ext cx="57262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Century Gothic" panose="020B0502020202020204" pitchFamily="34" charset="0"/>
              </a:rPr>
              <a:t>Increase in cruising speed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Century Gothic" panose="020B0502020202020204" pitchFamily="34" charset="0"/>
              </a:rPr>
              <a:t>Decreases takeoff distance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Century Gothic" panose="020B0502020202020204" pitchFamily="34" charset="0"/>
              </a:rPr>
              <a:t>Increase in payload weight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169DE-602E-456D-A36E-D157FEADD5DA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2478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F46C87-B39B-4676-BD6C-0A9DC4FF6051}"/>
              </a:ext>
            </a:extLst>
          </p:cNvPr>
          <p:cNvSpPr/>
          <p:nvPr/>
        </p:nvSpPr>
        <p:spPr>
          <a:xfrm>
            <a:off x="902285" y="523875"/>
            <a:ext cx="8590044" cy="1721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700" b="1" u="sng" dirty="0">
                <a:latin typeface="Bell MT" panose="02020503060305020303" pitchFamily="18" charset="0"/>
              </a:rPr>
              <a:t>DISADVANTAGES OF HIGH OCTANE</a:t>
            </a:r>
          </a:p>
          <a:p>
            <a:pPr>
              <a:lnSpc>
                <a:spcPct val="150000"/>
              </a:lnSpc>
            </a:pPr>
            <a:r>
              <a:rPr lang="en-US" sz="3700" b="1" u="sng" dirty="0">
                <a:latin typeface="Bell MT" panose="02020503060305020303" pitchFamily="18" charset="0"/>
              </a:rPr>
              <a:t>NUMBER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52DE28-55DD-47EA-A0E8-94372DC4A642}"/>
              </a:ext>
            </a:extLst>
          </p:cNvPr>
          <p:cNvSpPr/>
          <p:nvPr/>
        </p:nvSpPr>
        <p:spPr>
          <a:xfrm>
            <a:off x="2408808" y="3139554"/>
            <a:ext cx="100199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Century Gothic" panose="020B0502020202020204" pitchFamily="34" charset="0"/>
              </a:rPr>
              <a:t>Gum formation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Century Gothic" panose="020B0502020202020204" pitchFamily="34" charset="0"/>
              </a:rPr>
              <a:t>Susceptible to pre-ignition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b="1" dirty="0">
              <a:latin typeface="Century Gothic" panose="020B0502020202020204" pitchFamily="34" charset="0"/>
            </a:endParaRPr>
          </a:p>
          <a:p>
            <a:endParaRPr lang="en-US" sz="3000" b="1" dirty="0">
              <a:latin typeface="Century Gothic" panose="020B0502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188A49-9E63-42F3-9C29-B0F730B3E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036" y="4244267"/>
            <a:ext cx="2516594" cy="20898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554A27-1696-4D18-AF9D-768F03A5CE46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9933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E73174-A4C4-449E-87A7-A614D7EB3415}"/>
              </a:ext>
            </a:extLst>
          </p:cNvPr>
          <p:cNvSpPr txBox="1"/>
          <p:nvPr/>
        </p:nvSpPr>
        <p:spPr>
          <a:xfrm>
            <a:off x="871537" y="692366"/>
            <a:ext cx="1115377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ANTI-KNOCKING VALUE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</a:t>
            </a:r>
            <a:r>
              <a:rPr lang="en-US" sz="3000" dirty="0">
                <a:latin typeface="Century Gothic" panose="020B0502020202020204" pitchFamily="34" charset="0"/>
              </a:rPr>
              <a:t>Anti-knock value is the measure of resistance to knocking.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r>
              <a:rPr lang="en-US" sz="3000" dirty="0">
                <a:latin typeface="Century Gothic" panose="020B0502020202020204" pitchFamily="34" charset="0"/>
              </a:rPr>
              <a:t>Anti-knocking value increases when-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	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5B209-A4D6-43F0-B301-7CF028E6CD4A}"/>
              </a:ext>
            </a:extLst>
          </p:cNvPr>
          <p:cNvSpPr txBox="1"/>
          <p:nvPr/>
        </p:nvSpPr>
        <p:spPr>
          <a:xfrm>
            <a:off x="1699796" y="3924020"/>
            <a:ext cx="80425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Century Gothic" panose="020B0502020202020204" pitchFamily="34" charset="0"/>
              </a:rPr>
              <a:t> Molecules are </a:t>
            </a:r>
            <a:r>
              <a:rPr lang="en-US" sz="3000" b="1" dirty="0">
                <a:latin typeface="Century Gothic" panose="020B0502020202020204" pitchFamily="34" charset="0"/>
              </a:rPr>
              <a:t>compact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000" b="1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Century Gothic" panose="020B0502020202020204" pitchFamily="34" charset="0"/>
              </a:rPr>
              <a:t> Fuel component has </a:t>
            </a:r>
            <a:r>
              <a:rPr lang="en-US" sz="3000" b="1" dirty="0">
                <a:latin typeface="Century Gothic" panose="020B0502020202020204" pitchFamily="34" charset="0"/>
              </a:rPr>
              <a:t>cyclic structure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000" b="1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Century Gothic" panose="020B0502020202020204" pitchFamily="34" charset="0"/>
              </a:rPr>
              <a:t> Fuel component contains </a:t>
            </a:r>
            <a:r>
              <a:rPr lang="en-US" sz="3000" b="1" dirty="0">
                <a:latin typeface="Century Gothic" panose="020B0502020202020204" pitchFamily="34" charset="0"/>
              </a:rPr>
              <a:t>double bond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F6E2DE-8DC0-432B-ABCC-88F5E2F014C1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6276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9EAD83-23E5-4AF0-8CF6-F51BA8A6A730}"/>
              </a:ext>
            </a:extLst>
          </p:cNvPr>
          <p:cNvSpPr/>
          <p:nvPr/>
        </p:nvSpPr>
        <p:spPr>
          <a:xfrm>
            <a:off x="1139301" y="1443920"/>
            <a:ext cx="100199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Century Gothic" panose="020B0502020202020204" pitchFamily="34" charset="0"/>
              </a:rPr>
              <a:t>Order of anti-knock value-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b="1" dirty="0">
              <a:latin typeface="Century Gothic" panose="020B0502020202020204" pitchFamily="34" charset="0"/>
            </a:endParaRPr>
          </a:p>
          <a:p>
            <a:endParaRPr lang="en-US" sz="3000" b="1" dirty="0">
              <a:latin typeface="Century Gothic" panose="020B0502020202020204" pitchFamily="34" charset="0"/>
            </a:endParaRPr>
          </a:p>
          <a:p>
            <a:r>
              <a:rPr lang="en-US" sz="3000" b="1" dirty="0">
                <a:latin typeface="Century Gothic" panose="020B0502020202020204" pitchFamily="34" charset="0"/>
              </a:rPr>
              <a:t>Aromatics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b="1" dirty="0">
                <a:latin typeface="Century Gothic" panose="020B0502020202020204" pitchFamily="34" charset="0"/>
              </a:rPr>
              <a:t> iso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000" b="1" dirty="0">
                <a:latin typeface="Century Gothic" panose="020B0502020202020204" pitchFamily="34" charset="0"/>
              </a:rPr>
              <a:t>paraffins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b="1" dirty="0"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latin typeface="Century Gothic" panose="020B0502020202020204" pitchFamily="34" charset="0"/>
              </a:rPr>
              <a:t>napthenes</a:t>
            </a:r>
            <a:r>
              <a:rPr lang="en-US" sz="3000" b="1" dirty="0">
                <a:latin typeface="Century Gothic" panose="020B0502020202020204" pitchFamily="34" charset="0"/>
              </a:rPr>
              <a:t>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b="1" dirty="0">
                <a:latin typeface="Century Gothic" panose="020B0502020202020204" pitchFamily="34" charset="0"/>
              </a:rPr>
              <a:t> olefins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b="1" dirty="0">
                <a:latin typeface="Century Gothic" panose="020B0502020202020204" pitchFamily="34" charset="0"/>
              </a:rPr>
              <a:t> paraffins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D7EA5C-CB95-45CA-A67E-D2EC9B9115E0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6310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481D6C-814F-46DF-91F2-73D73C1BF438}"/>
              </a:ext>
            </a:extLst>
          </p:cNvPr>
          <p:cNvSpPr/>
          <p:nvPr/>
        </p:nvSpPr>
        <p:spPr>
          <a:xfrm>
            <a:off x="902284" y="695323"/>
            <a:ext cx="1001993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OCTANE NUMBER OF BLENDS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b="1" dirty="0">
              <a:latin typeface="Century Gothic" panose="020B0502020202020204" pitchFamily="34" charset="0"/>
            </a:endParaRPr>
          </a:p>
          <a:p>
            <a:endParaRPr lang="en-US" sz="3000" b="1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C766C-89B9-4383-B4B7-AF9B4348D455}"/>
              </a:ext>
            </a:extLst>
          </p:cNvPr>
          <p:cNvSpPr/>
          <p:nvPr/>
        </p:nvSpPr>
        <p:spPr>
          <a:xfrm>
            <a:off x="2914834" y="2315199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>
                <a:latin typeface="Century Gothic" panose="020B0502020202020204" pitchFamily="34" charset="0"/>
              </a:rPr>
              <a:t>Paraffin – Paraffin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r>
              <a:rPr lang="en-US" sz="3000" dirty="0">
                <a:latin typeface="Century Gothic" panose="020B0502020202020204" pitchFamily="34" charset="0"/>
              </a:rPr>
              <a:t>Paraffin – Aromatics 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r>
              <a:rPr lang="en-US" sz="3000" dirty="0">
                <a:latin typeface="Century Gothic" panose="020B0502020202020204" pitchFamily="34" charset="0"/>
              </a:rPr>
              <a:t>Paraffin - Olefins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2844B-02C2-42FB-9497-27C6BC44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24" y="3318739"/>
            <a:ext cx="393576" cy="393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B4FAC1-C0C4-46FE-BADE-BF8D5AE38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45" y="4277892"/>
            <a:ext cx="393192" cy="393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E3C54-6924-4FF9-9D00-BF234E920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70434">
            <a:off x="6505953" y="2392609"/>
            <a:ext cx="393576" cy="393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3160CA-25F8-4A94-B216-3BDA19F19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18759" y="2407849"/>
            <a:ext cx="393192" cy="393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EE5F1E-8E6F-42DE-8F60-E1D6FB445045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306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78B1A-EF32-495F-B3D0-6D7F51FC5D54}"/>
              </a:ext>
            </a:extLst>
          </p:cNvPr>
          <p:cNvSpPr txBox="1"/>
          <p:nvPr/>
        </p:nvSpPr>
        <p:spPr>
          <a:xfrm>
            <a:off x="902285" y="692366"/>
            <a:ext cx="111537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CETANE NUMBER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</a:t>
            </a:r>
            <a:r>
              <a:rPr lang="en-US" sz="3000" dirty="0">
                <a:latin typeface="Century Gothic" panose="020B0502020202020204" pitchFamily="34" charset="0"/>
              </a:rPr>
              <a:t>Measure of knocking in a diesel engine, relative to cetane (</a:t>
            </a:r>
            <a:r>
              <a:rPr lang="en-US" sz="3000" dirty="0"/>
              <a:t>C</a:t>
            </a:r>
            <a:r>
              <a:rPr lang="en-US" sz="3000" baseline="-25000" dirty="0"/>
              <a:t>16</a:t>
            </a:r>
            <a:r>
              <a:rPr lang="en-US" sz="3000" dirty="0"/>
              <a:t>H</a:t>
            </a:r>
            <a:r>
              <a:rPr lang="en-US" sz="3000" baseline="-25000" dirty="0"/>
              <a:t>34</a:t>
            </a:r>
            <a:r>
              <a:rPr lang="en-US" sz="3000" dirty="0">
                <a:latin typeface="Century Gothic" panose="020B0502020202020204" pitchFamily="34" charset="0"/>
              </a:rPr>
              <a:t>) as a standard.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3000" dirty="0">
                <a:latin typeface="Century Gothic" panose="020B0502020202020204" pitchFamily="34" charset="0"/>
              </a:rPr>
              <a:t>Order of cetane number-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r>
              <a:rPr lang="en-US" sz="3000" b="1" dirty="0">
                <a:latin typeface="Century Gothic" panose="020B0502020202020204" pitchFamily="34" charset="0"/>
              </a:rPr>
              <a:t>Paraffins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b="1" dirty="0">
                <a:latin typeface="Century Gothic" panose="020B0502020202020204" pitchFamily="34" charset="0"/>
              </a:rPr>
              <a:t> olefins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b="1" dirty="0"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latin typeface="Century Gothic" panose="020B0502020202020204" pitchFamily="34" charset="0"/>
              </a:rPr>
              <a:t>napthenes</a:t>
            </a:r>
            <a:r>
              <a:rPr lang="en-US" sz="3000" b="1" dirty="0">
                <a:latin typeface="Century Gothic" panose="020B0502020202020204" pitchFamily="34" charset="0"/>
              </a:rPr>
              <a:t>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b="1" dirty="0">
                <a:latin typeface="Century Gothic" panose="020B0502020202020204" pitchFamily="34" charset="0"/>
              </a:rPr>
              <a:t> iso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000" b="1" dirty="0">
                <a:latin typeface="Century Gothic" panose="020B0502020202020204" pitchFamily="34" charset="0"/>
              </a:rPr>
              <a:t>paraffins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000" b="1" dirty="0">
                <a:latin typeface="Century Gothic" panose="020B0502020202020204" pitchFamily="34" charset="0"/>
              </a:rPr>
              <a:t> aromatics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9814E-66DD-48B0-B1FA-4A6C1D6D88F6}"/>
              </a:ext>
            </a:extLst>
          </p:cNvPr>
          <p:cNvSpPr txBox="1"/>
          <p:nvPr/>
        </p:nvSpPr>
        <p:spPr>
          <a:xfrm>
            <a:off x="866774" y="5129643"/>
            <a:ext cx="10353677" cy="1015663"/>
          </a:xfrm>
          <a:prstGeom prst="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000" dirty="0">
                <a:latin typeface="Century Gothic" panose="020B0502020202020204" pitchFamily="34" charset="0"/>
              </a:rPr>
              <a:t>High octane number has a low cetane number and vice-versa.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5595FD-5439-43E8-896E-9EB468DA3768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36401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FDCBD5-E121-4EAC-AE9D-9AEDECF7DA7F}"/>
              </a:ext>
            </a:extLst>
          </p:cNvPr>
          <p:cNvSpPr txBox="1"/>
          <p:nvPr/>
        </p:nvSpPr>
        <p:spPr>
          <a:xfrm>
            <a:off x="902284" y="689092"/>
            <a:ext cx="111537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ADVANTAGES OF HIGH CETANE NUMBER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	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E6F04-F33B-4A01-A55C-F44C8F438B8F}"/>
              </a:ext>
            </a:extLst>
          </p:cNvPr>
          <p:cNvSpPr txBox="1"/>
          <p:nvPr/>
        </p:nvSpPr>
        <p:spPr>
          <a:xfrm>
            <a:off x="1924050" y="1732127"/>
            <a:ext cx="701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Faster engine starting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Faster engine warm up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Reduced exhaust smoke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Increased engine efficiency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Improved combustion control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D971E-32A2-4ED2-A166-9009D16E18EF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59079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C2B5C3-2EDA-42ED-A619-346B22C73ABC}"/>
              </a:ext>
            </a:extLst>
          </p:cNvPr>
          <p:cNvSpPr txBox="1"/>
          <p:nvPr/>
        </p:nvSpPr>
        <p:spPr>
          <a:xfrm>
            <a:off x="902284" y="679455"/>
            <a:ext cx="1115377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PRODUCTION OF GASOLINE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</a:t>
            </a:r>
            <a:r>
              <a:rPr lang="en-US" sz="2800" dirty="0">
                <a:latin typeface="Century Gothic" panose="020B0502020202020204" pitchFamily="34" charset="0"/>
              </a:rPr>
              <a:t>Gasoline is another name for </a:t>
            </a:r>
            <a:r>
              <a:rPr lang="en-US" sz="2800" b="1" dirty="0">
                <a:latin typeface="Century Gothic" panose="020B0502020202020204" pitchFamily="34" charset="0"/>
              </a:rPr>
              <a:t>Petrol</a:t>
            </a:r>
            <a:r>
              <a:rPr lang="en-US" sz="2800" dirty="0">
                <a:latin typeface="Century Gothic" panose="020B0502020202020204" pitchFamily="34" charset="0"/>
              </a:rPr>
              <a:t>.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The following production methods are followed-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D15DC1-2F29-41DA-8BE7-EBB40AC5E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227342"/>
              </p:ext>
            </p:extLst>
          </p:nvPr>
        </p:nvGraphicFramePr>
        <p:xfrm>
          <a:off x="955674" y="3224741"/>
          <a:ext cx="9769476" cy="3322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84738">
                  <a:extLst>
                    <a:ext uri="{9D8B030D-6E8A-4147-A177-3AD203B41FA5}">
                      <a16:colId xmlns:a16="http://schemas.microsoft.com/office/drawing/2014/main" val="3802299806"/>
                    </a:ext>
                  </a:extLst>
                </a:gridCol>
                <a:gridCol w="4884738">
                  <a:extLst>
                    <a:ext uri="{9D8B030D-6E8A-4147-A177-3AD203B41FA5}">
                      <a16:colId xmlns:a16="http://schemas.microsoft.com/office/drawing/2014/main" val="396903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52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Distillation of crude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Straight run gasoline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Cracking of fuel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Cracked gasoline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40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Alkylation of refinery gases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Gasoline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47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Reforming of heavy gasoline and naphtha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Reformed gasoline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5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Condensation of natural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entury Gothic" panose="020B0502020202020204" pitchFamily="34" charset="0"/>
                        </a:rPr>
                        <a:t>Natural gasoline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22855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1D4EB97-5452-4879-BC27-12B6795F08C5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0014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C55C5-FBD4-4408-982F-F4079A6C2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42" y="247370"/>
            <a:ext cx="8913454" cy="62333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4F027B-3E8B-4236-B287-918C6C9A9BF0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7327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4DDA6A-13B6-45DD-9A9B-029A4AC63ECA}"/>
              </a:ext>
            </a:extLst>
          </p:cNvPr>
          <p:cNvSpPr/>
          <p:nvPr/>
        </p:nvSpPr>
        <p:spPr>
          <a:xfrm>
            <a:off x="4194850" y="1399359"/>
            <a:ext cx="717816" cy="68026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reflection stA="45000"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2DFC9-27E2-4D1C-AAC7-6CCEDABA0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42" y="1399359"/>
            <a:ext cx="2501965" cy="3887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6796E-3B09-47C9-9050-2090FCAAA098}"/>
              </a:ext>
            </a:extLst>
          </p:cNvPr>
          <p:cNvSpPr txBox="1"/>
          <p:nvPr/>
        </p:nvSpPr>
        <p:spPr>
          <a:xfrm>
            <a:off x="4324866" y="1554825"/>
            <a:ext cx="587799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D7B41-A203-405C-A449-D2C072F1888D}"/>
              </a:ext>
            </a:extLst>
          </p:cNvPr>
          <p:cNvSpPr txBox="1"/>
          <p:nvPr/>
        </p:nvSpPr>
        <p:spPr>
          <a:xfrm>
            <a:off x="2105154" y="1243716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KNOCKING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277E1-20F3-4C09-A1A5-B045BDFA098E}"/>
              </a:ext>
            </a:extLst>
          </p:cNvPr>
          <p:cNvSpPr txBox="1"/>
          <p:nvPr/>
        </p:nvSpPr>
        <p:spPr>
          <a:xfrm>
            <a:off x="1101619" y="3548766"/>
            <a:ext cx="335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OCTANE 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066D0-31C5-49BA-9100-1153B85D5BB2}"/>
              </a:ext>
            </a:extLst>
          </p:cNvPr>
          <p:cNvSpPr txBox="1"/>
          <p:nvPr/>
        </p:nvSpPr>
        <p:spPr>
          <a:xfrm>
            <a:off x="8825920" y="1297262"/>
            <a:ext cx="2581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ANTI-KNOCKING</a:t>
            </a:r>
          </a:p>
          <a:p>
            <a:r>
              <a:rPr lang="en-US" sz="2800" dirty="0"/>
              <a:t>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1FADB-BF8F-4764-BCBA-7A4E233EC9EB}"/>
              </a:ext>
            </a:extLst>
          </p:cNvPr>
          <p:cNvSpPr txBox="1"/>
          <p:nvPr/>
        </p:nvSpPr>
        <p:spPr>
          <a:xfrm>
            <a:off x="8789391" y="3592831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GASOLINE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88EC1-AA90-4769-9741-FBB10919D12F}"/>
              </a:ext>
            </a:extLst>
          </p:cNvPr>
          <p:cNvSpPr txBox="1"/>
          <p:nvPr/>
        </p:nvSpPr>
        <p:spPr>
          <a:xfrm>
            <a:off x="8825920" y="2275768"/>
            <a:ext cx="329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Definition, Order, Cetane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Number, Advantages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FAA68-4559-4583-8092-438DF479CD80}"/>
              </a:ext>
            </a:extLst>
          </p:cNvPr>
          <p:cNvSpPr/>
          <p:nvPr/>
        </p:nvSpPr>
        <p:spPr>
          <a:xfrm>
            <a:off x="7708848" y="1399359"/>
            <a:ext cx="717816" cy="680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E7E50-3878-4085-B3DA-22E1E1507B02}"/>
              </a:ext>
            </a:extLst>
          </p:cNvPr>
          <p:cNvSpPr txBox="1"/>
          <p:nvPr/>
        </p:nvSpPr>
        <p:spPr>
          <a:xfrm>
            <a:off x="7838864" y="1554825"/>
            <a:ext cx="587799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2D96DD-7609-4EF1-AE59-60DEB745872D}"/>
              </a:ext>
            </a:extLst>
          </p:cNvPr>
          <p:cNvSpPr/>
          <p:nvPr/>
        </p:nvSpPr>
        <p:spPr>
          <a:xfrm>
            <a:off x="7708848" y="3662899"/>
            <a:ext cx="717816" cy="6802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1014-34F8-48BB-BD27-4F4EB68624FD}"/>
              </a:ext>
            </a:extLst>
          </p:cNvPr>
          <p:cNvSpPr txBox="1"/>
          <p:nvPr/>
        </p:nvSpPr>
        <p:spPr>
          <a:xfrm>
            <a:off x="7838864" y="3818365"/>
            <a:ext cx="58779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84733B-997B-4D5D-A932-57A153627F7D}"/>
              </a:ext>
            </a:extLst>
          </p:cNvPr>
          <p:cNvSpPr/>
          <p:nvPr/>
        </p:nvSpPr>
        <p:spPr>
          <a:xfrm>
            <a:off x="4194849" y="3662899"/>
            <a:ext cx="717816" cy="680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19106-58E3-4CB1-A633-13F9AE70CBFA}"/>
              </a:ext>
            </a:extLst>
          </p:cNvPr>
          <p:cNvSpPr txBox="1"/>
          <p:nvPr/>
        </p:nvSpPr>
        <p:spPr>
          <a:xfrm>
            <a:off x="4324865" y="3818365"/>
            <a:ext cx="587799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CB077-A40E-4DF4-AB2D-B94C6556577B}"/>
              </a:ext>
            </a:extLst>
          </p:cNvPr>
          <p:cNvSpPr txBox="1"/>
          <p:nvPr/>
        </p:nvSpPr>
        <p:spPr>
          <a:xfrm>
            <a:off x="298496" y="4114921"/>
            <a:ext cx="356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Definition, Determination,</a:t>
            </a:r>
          </a:p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Advantages, Disadvantages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CB00BD-E10D-4780-BCAB-81FE2E24B56E}"/>
              </a:ext>
            </a:extLst>
          </p:cNvPr>
          <p:cNvSpPr txBox="1"/>
          <p:nvPr/>
        </p:nvSpPr>
        <p:spPr>
          <a:xfrm>
            <a:off x="8789391" y="4116051"/>
            <a:ext cx="3372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Production, Requisites of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Good Quality Gasoline,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of Fuel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3D7A41-E027-4689-BEEA-2BC29E83DAE7}"/>
              </a:ext>
            </a:extLst>
          </p:cNvPr>
          <p:cNvSpPr txBox="1"/>
          <p:nvPr/>
        </p:nvSpPr>
        <p:spPr>
          <a:xfrm>
            <a:off x="398489" y="1766936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Definition, Reasons, Effect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A50F2-9AA4-4669-9136-897CB2496391}"/>
              </a:ext>
            </a:extLst>
          </p:cNvPr>
          <p:cNvSpPr txBox="1"/>
          <p:nvPr/>
        </p:nvSpPr>
        <p:spPr>
          <a:xfrm>
            <a:off x="4553757" y="239967"/>
            <a:ext cx="3979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ll MT" panose="02020503060305020303" pitchFamily="18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91967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E9939D-BEE7-4DD0-96CC-E0FAFBA0DB62}"/>
              </a:ext>
            </a:extLst>
          </p:cNvPr>
          <p:cNvSpPr txBox="1"/>
          <p:nvPr/>
        </p:nvSpPr>
        <p:spPr>
          <a:xfrm>
            <a:off x="902284" y="675838"/>
            <a:ext cx="1115377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REQUISITES OF GOOD GASOLINE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	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D4682-7419-425A-A21C-4F3C9F6B6E69}"/>
              </a:ext>
            </a:extLst>
          </p:cNvPr>
          <p:cNvSpPr txBox="1"/>
          <p:nvPr/>
        </p:nvSpPr>
        <p:spPr>
          <a:xfrm>
            <a:off x="2077375" y="1815297"/>
            <a:ext cx="73862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Bell MT" panose="02020503060305020303" pitchFamily="18" charset="0"/>
              </a:rPr>
              <a:t>High calorific value</a:t>
            </a:r>
          </a:p>
          <a:p>
            <a:endParaRPr lang="en-US" sz="3000" dirty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Bell MT" panose="02020503060305020303" pitchFamily="18" charset="0"/>
              </a:rPr>
              <a:t>Low freezing point</a:t>
            </a:r>
          </a:p>
          <a:p>
            <a:endParaRPr lang="en-US" sz="3000" dirty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Bell MT" panose="02020503060305020303" pitchFamily="18" charset="0"/>
              </a:rPr>
              <a:t>Optimum flash point</a:t>
            </a:r>
          </a:p>
          <a:p>
            <a:endParaRPr lang="en-US" sz="3000" dirty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Bell MT" panose="02020503060305020303" pitchFamily="18" charset="0"/>
              </a:rPr>
              <a:t>Controlled volatility</a:t>
            </a:r>
          </a:p>
          <a:p>
            <a:endParaRPr lang="en-US" sz="3000" dirty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Bell MT" panose="02020503060305020303" pitchFamily="18" charset="0"/>
              </a:rPr>
              <a:t>Limited vapor pressure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BE04E-7C6D-4D00-8173-E67A14FDD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71" y="2475883"/>
            <a:ext cx="2825149" cy="2890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91F6F7-4E76-48FB-B401-464943B7D1E2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4615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3D3129-8141-4AAE-A0D4-34645264BC1C}"/>
              </a:ext>
            </a:extLst>
          </p:cNvPr>
          <p:cNvSpPr txBox="1"/>
          <p:nvPr/>
        </p:nvSpPr>
        <p:spPr>
          <a:xfrm>
            <a:off x="864811" y="681276"/>
            <a:ext cx="11153775" cy="861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USES OF DIFFERENT TYPE OF FUELS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latin typeface="Bell MT" panose="02020503060305020303" pitchFamily="18" charset="0"/>
              </a:rPr>
              <a:t>GASOLINE</a:t>
            </a: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latin typeface="Bell MT" panose="02020503060305020303" pitchFamily="18" charset="0"/>
              </a:rPr>
              <a:t>DIESEL</a:t>
            </a: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	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BFAC7-F23F-4FB5-9D0C-5CFE9564AEFD}"/>
              </a:ext>
            </a:extLst>
          </p:cNvPr>
          <p:cNvSpPr txBox="1"/>
          <p:nvPr/>
        </p:nvSpPr>
        <p:spPr>
          <a:xfrm>
            <a:off x="1455938" y="2330204"/>
            <a:ext cx="353148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Fuel for IC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Aviation fuel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E94B3-3658-4ED1-A71D-DF98E77C7C80}"/>
              </a:ext>
            </a:extLst>
          </p:cNvPr>
          <p:cNvSpPr txBox="1"/>
          <p:nvPr/>
        </p:nvSpPr>
        <p:spPr>
          <a:xfrm>
            <a:off x="1455938" y="4622423"/>
            <a:ext cx="4004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Automobiles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Power generators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Industrial application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561F5-F6EC-4794-BAB2-E3E8B836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28" y="2082224"/>
            <a:ext cx="3725667" cy="29479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D8A492-B49A-42BB-924A-2932221F11ED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74401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4BC9AE-7501-4132-9841-02B37AC35F1F}"/>
              </a:ext>
            </a:extLst>
          </p:cNvPr>
          <p:cNvSpPr txBox="1"/>
          <p:nvPr/>
        </p:nvSpPr>
        <p:spPr>
          <a:xfrm>
            <a:off x="866774" y="354028"/>
            <a:ext cx="1115377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latin typeface="Bell MT" panose="02020503060305020303" pitchFamily="18" charset="0"/>
              </a:rPr>
              <a:t>NAPTHA</a:t>
            </a: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latin typeface="Bell MT" panose="02020503060305020303" pitchFamily="18" charset="0"/>
              </a:rPr>
              <a:t>KEROSENE</a:t>
            </a: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dirty="0">
              <a:latin typeface="Bell MT" panose="02020503060305020303" pitchFamily="18" charset="0"/>
            </a:endParaRP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	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D3C1D-B33A-4DB7-840C-2813805F66DF}"/>
              </a:ext>
            </a:extLst>
          </p:cNvPr>
          <p:cNvSpPr txBox="1"/>
          <p:nvPr/>
        </p:nvSpPr>
        <p:spPr>
          <a:xfrm>
            <a:off x="1287263" y="1029810"/>
            <a:ext cx="44546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Jet fuels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Used as solvent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Producing synthesis gas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00F4D-3992-4700-BCCA-EE5641DC8EA8}"/>
              </a:ext>
            </a:extLst>
          </p:cNvPr>
          <p:cNvSpPr txBox="1"/>
          <p:nvPr/>
        </p:nvSpPr>
        <p:spPr>
          <a:xfrm>
            <a:off x="1287263" y="3908848"/>
            <a:ext cx="48878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Domestic fuel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Lighting purpose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Bell MT" panose="02020503060305020303" pitchFamily="18" charset="0"/>
              </a:rPr>
              <a:t>Manufacturing insecticides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0B27BF-254D-4C7F-B92E-63518932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281" y="2163538"/>
            <a:ext cx="1675918" cy="26962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D38196-64AB-4902-9656-09CE3266BADF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1543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F69CC-34FC-40DD-9874-95A9228B3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10" y="2395182"/>
            <a:ext cx="4900011" cy="20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1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250DC-3BCD-4D7A-A312-C0BA3A846788}"/>
              </a:ext>
            </a:extLst>
          </p:cNvPr>
          <p:cNvSpPr txBox="1"/>
          <p:nvPr/>
        </p:nvSpPr>
        <p:spPr>
          <a:xfrm>
            <a:off x="902284" y="692366"/>
            <a:ext cx="1079182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  <a:cs typeface="Arial" panose="020B0604020202020204" pitchFamily="34" charset="0"/>
              </a:rPr>
              <a:t>KNOCKING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	</a:t>
            </a:r>
            <a:r>
              <a:rPr lang="en-US" sz="3000" dirty="0">
                <a:latin typeface="Century Gothic" panose="020B0502020202020204" pitchFamily="34" charset="0"/>
              </a:rPr>
              <a:t>The </a:t>
            </a:r>
            <a:r>
              <a:rPr lang="en-US" sz="3000" b="1" dirty="0">
                <a:latin typeface="Century Gothic" panose="020B0502020202020204" pitchFamily="34" charset="0"/>
              </a:rPr>
              <a:t>rattling noise </a:t>
            </a:r>
            <a:r>
              <a:rPr lang="en-US" sz="3000" dirty="0">
                <a:latin typeface="Century Gothic" panose="020B0502020202020204" pitchFamily="34" charset="0"/>
              </a:rPr>
              <a:t>produced from the combustion chamber of an engine</a:t>
            </a:r>
            <a:r>
              <a:rPr lang="en-US" sz="2800" dirty="0">
                <a:latin typeface="Century Gothic" panose="020B0502020202020204" pitchFamily="34" charset="0"/>
              </a:rPr>
              <a:t>.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3000" dirty="0">
                <a:latin typeface="Century Gothic" panose="020B0502020202020204" pitchFamily="34" charset="0"/>
              </a:rPr>
              <a:t>It was first observed by </a:t>
            </a:r>
            <a:r>
              <a:rPr lang="en-US" sz="3000" b="1" dirty="0">
                <a:latin typeface="Century Gothic" panose="020B0502020202020204" pitchFamily="34" charset="0"/>
              </a:rPr>
              <a:t>Harry Ricardo</a:t>
            </a:r>
          </a:p>
          <a:p>
            <a:r>
              <a:rPr lang="en-US" sz="3000" dirty="0">
                <a:latin typeface="Century Gothic" panose="020B0502020202020204" pitchFamily="34" charset="0"/>
              </a:rPr>
              <a:t>between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1916</a:t>
            </a:r>
            <a:r>
              <a:rPr lang="en-US" sz="3000" dirty="0">
                <a:latin typeface="Century Gothic" panose="020B0502020202020204" pitchFamily="34" charset="0"/>
              </a:rPr>
              <a:t> and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1919</a:t>
            </a:r>
            <a:r>
              <a:rPr lang="en-US" sz="3000" dirty="0">
                <a:latin typeface="Century Gothic" panose="020B0502020202020204" pitchFamily="34" charset="0"/>
              </a:rPr>
              <a:t>.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r>
              <a:rPr lang="en-US" dirty="0"/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FD6D6-C68A-4BB3-9CE4-5D1F026DD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40" y="3019842"/>
            <a:ext cx="3352807" cy="33528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19AFAB-FDA6-4887-A8DE-DAE247711E7D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7549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05ABAA-89B0-4A3A-BBAB-89381AD1E0D7}"/>
              </a:ext>
            </a:extLst>
          </p:cNvPr>
          <p:cNvSpPr/>
          <p:nvPr/>
        </p:nvSpPr>
        <p:spPr>
          <a:xfrm>
            <a:off x="888346" y="692366"/>
            <a:ext cx="77051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WHAT CAUSES KNOCKING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0DF7FA-972C-4E9C-A311-81E27CA9C0CE}"/>
              </a:ext>
            </a:extLst>
          </p:cNvPr>
          <p:cNvSpPr/>
          <p:nvPr/>
        </p:nvSpPr>
        <p:spPr>
          <a:xfrm>
            <a:off x="1946521" y="176810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dirty="0">
                <a:latin typeface="Century Gothic" panose="020B0502020202020204" pitchFamily="34" charset="0"/>
              </a:rPr>
              <a:t> IN PETROL ENGINE</a:t>
            </a:r>
          </a:p>
          <a:p>
            <a:r>
              <a:rPr lang="en-US" sz="3000" dirty="0">
                <a:latin typeface="Century Gothic" panose="020B0502020202020204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dirty="0">
                <a:latin typeface="Century Gothic" panose="020B0502020202020204" pitchFamily="34" charset="0"/>
              </a:rPr>
              <a:t> IN DIESEL ENGINE</a:t>
            </a:r>
          </a:p>
          <a:p>
            <a:r>
              <a:rPr lang="en-US" sz="3000" dirty="0">
                <a:latin typeface="Century Gothic" panose="020B0502020202020204" pitchFamily="34" charset="0"/>
              </a:rPr>
              <a:t>	</a:t>
            </a:r>
            <a:endParaRPr lang="en-US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DC320F-1B9F-4889-8765-6901653A7A28}"/>
              </a:ext>
            </a:extLst>
          </p:cNvPr>
          <p:cNvSpPr/>
          <p:nvPr/>
        </p:nvSpPr>
        <p:spPr>
          <a:xfrm>
            <a:off x="3048000" y="259474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 Preignition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 Imbalanced combustion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4F93A-D8B1-45A8-9275-BEA6C663052B}"/>
              </a:ext>
            </a:extLst>
          </p:cNvPr>
          <p:cNvSpPr/>
          <p:nvPr/>
        </p:nvSpPr>
        <p:spPr>
          <a:xfrm>
            <a:off x="3047999" y="5413777"/>
            <a:ext cx="3385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 Delay of ignition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D7A721-FA5D-4932-84F9-F1684D855869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9341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BF79BD-E098-4D30-BC4C-AFDB33D8BDE1}"/>
              </a:ext>
            </a:extLst>
          </p:cNvPr>
          <p:cNvSpPr txBox="1"/>
          <p:nvPr/>
        </p:nvSpPr>
        <p:spPr>
          <a:xfrm>
            <a:off x="902284" y="692366"/>
            <a:ext cx="1115377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OTHER REASONS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8A513E-F419-4BBC-A281-99BD9AA1A6BA}"/>
              </a:ext>
            </a:extLst>
          </p:cNvPr>
          <p:cNvSpPr/>
          <p:nvPr/>
        </p:nvSpPr>
        <p:spPr>
          <a:xfrm>
            <a:off x="1760738" y="2015805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Century Gothic" panose="020B0502020202020204" pitchFamily="34" charset="0"/>
              </a:rPr>
              <a:t>Contaminated fuel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Century Gothic" panose="020B0502020202020204" pitchFamily="34" charset="0"/>
              </a:rPr>
              <a:t>Characteristics of fuel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Century Gothic" panose="020B0502020202020204" pitchFamily="34" charset="0"/>
              </a:rPr>
              <a:t>Design operation of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BC3C39-E96F-4587-9B05-05D1867F5F95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66A847-327C-40DD-9B7A-655A311B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087" y="2933699"/>
            <a:ext cx="27527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6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A0414D-59B5-461B-88E4-7FB7C4154C2D}"/>
              </a:ext>
            </a:extLst>
          </p:cNvPr>
          <p:cNvSpPr/>
          <p:nvPr/>
        </p:nvSpPr>
        <p:spPr>
          <a:xfrm>
            <a:off x="902284" y="692366"/>
            <a:ext cx="72057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  <a:cs typeface="Arial" panose="020B0604020202020204" pitchFamily="34" charset="0"/>
              </a:rPr>
              <a:t>EFFECTS OF KNOCKING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  <a:p>
            <a:r>
              <a:rPr lang="en-US" sz="1600" dirty="0">
                <a:latin typeface="Century Gothic" panose="020B0502020202020204" pitchFamily="34" charset="0"/>
              </a:rPr>
              <a:t>	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F3DEB-FC66-47A6-A113-098AE2567629}"/>
              </a:ext>
            </a:extLst>
          </p:cNvPr>
          <p:cNvSpPr/>
          <p:nvPr/>
        </p:nvSpPr>
        <p:spPr>
          <a:xfrm>
            <a:off x="1929413" y="2140574"/>
            <a:ext cx="74986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latin typeface="Century Gothic" panose="020B0502020202020204" pitchFamily="34" charset="0"/>
              </a:rPr>
              <a:t>Reduces</a:t>
            </a:r>
            <a:r>
              <a:rPr lang="en-US" sz="3000" dirty="0">
                <a:latin typeface="Century Gothic" panose="020B0502020202020204" pitchFamily="34" charset="0"/>
              </a:rPr>
              <a:t> engine life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latin typeface="Century Gothic" panose="020B0502020202020204" pitchFamily="34" charset="0"/>
              </a:rPr>
              <a:t>Lo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>
                <a:latin typeface="Century Gothic" panose="020B0502020202020204" pitchFamily="34" charset="0"/>
              </a:rPr>
              <a:t>ers</a:t>
            </a:r>
            <a:r>
              <a:rPr lang="en-US" sz="3000" dirty="0">
                <a:latin typeface="Century Gothic" panose="020B0502020202020204" pitchFamily="34" charset="0"/>
              </a:rPr>
              <a:t> the efficiency of engine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Century Gothic" panose="020B0502020202020204" pitchFamily="34" charset="0"/>
              </a:rPr>
              <a:t>Results in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>
                <a:latin typeface="Century Gothic" panose="020B0502020202020204" pitchFamily="34" charset="0"/>
              </a:rPr>
              <a:t>ear</a:t>
            </a:r>
            <a:r>
              <a:rPr lang="en-US" sz="3000" dirty="0">
                <a:latin typeface="Century Gothic" panose="020B0502020202020204" pitchFamily="34" charset="0"/>
              </a:rPr>
              <a:t> and </a:t>
            </a:r>
            <a:r>
              <a:rPr lang="en-US" sz="3000" b="1" dirty="0">
                <a:latin typeface="Century Gothic" panose="020B0502020202020204" pitchFamily="34" charset="0"/>
              </a:rPr>
              <a:t>tear</a:t>
            </a:r>
            <a:r>
              <a:rPr lang="en-US" sz="3000" dirty="0">
                <a:latin typeface="Century Gothic" panose="020B0502020202020204" pitchFamily="34" charset="0"/>
              </a:rPr>
              <a:t> of engine parts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A3B7A-B4EC-483E-BF58-D66962608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00" y="4194611"/>
            <a:ext cx="3703506" cy="24443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65F45A-FB7D-4C56-9DF3-9FCB68E5DE09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4283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DD9CA-C226-44B6-9862-590EB5CB30A8}"/>
              </a:ext>
            </a:extLst>
          </p:cNvPr>
          <p:cNvSpPr txBox="1"/>
          <p:nvPr/>
        </p:nvSpPr>
        <p:spPr>
          <a:xfrm>
            <a:off x="902284" y="692366"/>
            <a:ext cx="9925051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OCTANE NUMBER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</a:t>
            </a:r>
            <a:r>
              <a:rPr lang="en-US" sz="3000" dirty="0">
                <a:latin typeface="Century Gothic" panose="020B0502020202020204" pitchFamily="34" charset="0"/>
              </a:rPr>
              <a:t>A figure indicating the anti-knock properties of a fuel, based on a comparison with a mixture of </a:t>
            </a:r>
            <a:r>
              <a:rPr lang="en-US" sz="3000" b="1" dirty="0">
                <a:latin typeface="Century Gothic" panose="020B0502020202020204" pitchFamily="34" charset="0"/>
              </a:rPr>
              <a:t>isooctane</a:t>
            </a:r>
            <a:r>
              <a:rPr lang="en-US" sz="3000" dirty="0">
                <a:latin typeface="Century Gothic" panose="020B0502020202020204" pitchFamily="34" charset="0"/>
              </a:rPr>
              <a:t> and </a:t>
            </a:r>
            <a:r>
              <a:rPr lang="en-US" sz="3000" b="1" dirty="0">
                <a:latin typeface="Century Gothic" panose="020B0502020202020204" pitchFamily="34" charset="0"/>
              </a:rPr>
              <a:t>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000" b="1" dirty="0">
                <a:latin typeface="Century Gothic" panose="020B0502020202020204" pitchFamily="34" charset="0"/>
              </a:rPr>
              <a:t>heptane</a:t>
            </a:r>
            <a:r>
              <a:rPr lang="en-US" sz="3000" dirty="0">
                <a:latin typeface="Century Gothic" panose="020B0502020202020204" pitchFamily="34" charset="0"/>
              </a:rPr>
              <a:t>.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r>
              <a:rPr lang="en-US" sz="3000" dirty="0">
                <a:latin typeface="Century Gothic" panose="020B0502020202020204" pitchFamily="34" charset="0"/>
              </a:rPr>
              <a:t>The octane number of </a:t>
            </a:r>
            <a:r>
              <a:rPr lang="en-US" sz="3000" b="1" dirty="0">
                <a:latin typeface="Century Gothic" panose="020B0502020202020204" pitchFamily="34" charset="0"/>
              </a:rPr>
              <a:t>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000" b="1" dirty="0">
                <a:latin typeface="Century Gothic" panose="020B0502020202020204" pitchFamily="34" charset="0"/>
              </a:rPr>
              <a:t>heptane</a:t>
            </a:r>
            <a:r>
              <a:rPr lang="en-US" sz="3000" dirty="0">
                <a:latin typeface="Century Gothic" panose="020B0502020202020204" pitchFamily="34" charset="0"/>
              </a:rPr>
              <a:t> is assigned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3000" dirty="0">
                <a:latin typeface="Century Gothic" panose="020B0502020202020204" pitchFamily="34" charset="0"/>
              </a:rPr>
              <a:t>.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r>
              <a:rPr lang="en-US" sz="3000" dirty="0">
                <a:latin typeface="Century Gothic" panose="020B0502020202020204" pitchFamily="34" charset="0"/>
              </a:rPr>
              <a:t>The octane number of </a:t>
            </a:r>
            <a:r>
              <a:rPr lang="en-US" sz="3000" b="1" dirty="0">
                <a:latin typeface="Century Gothic" panose="020B0502020202020204" pitchFamily="34" charset="0"/>
              </a:rPr>
              <a:t>isooctane</a:t>
            </a:r>
            <a:r>
              <a:rPr lang="en-US" sz="3000" dirty="0">
                <a:latin typeface="Century Gothic" panose="020B0502020202020204" pitchFamily="34" charset="0"/>
              </a:rPr>
              <a:t> is assigned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100.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75FCC-400F-4535-B672-5E4510C5D722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90218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ECBC3-2529-4E50-B950-E61B199E4628}"/>
              </a:ext>
            </a:extLst>
          </p:cNvPr>
          <p:cNvSpPr/>
          <p:nvPr/>
        </p:nvSpPr>
        <p:spPr>
          <a:xfrm>
            <a:off x="961747" y="889961"/>
            <a:ext cx="107301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Century Gothic" panose="020B0502020202020204" pitchFamily="34" charset="0"/>
              </a:rPr>
              <a:t>Example-</a:t>
            </a:r>
          </a:p>
          <a:p>
            <a:r>
              <a:rPr lang="en-US" sz="3000" dirty="0">
                <a:latin typeface="Century Gothic" panose="020B0502020202020204" pitchFamily="34" charset="0"/>
              </a:rPr>
              <a:t> </a:t>
            </a:r>
          </a:p>
          <a:p>
            <a:r>
              <a:rPr lang="en-US" sz="3000" dirty="0">
                <a:latin typeface="Century Gothic" panose="020B0502020202020204" pitchFamily="34" charset="0"/>
              </a:rPr>
              <a:t>Octane number 80 means it gives as much knocking as 80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sz="3000" dirty="0">
                <a:latin typeface="Century Gothic" panose="020B0502020202020204" pitchFamily="34" charset="0"/>
              </a:rPr>
              <a:t> isooctane and 20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sz="3000" dirty="0">
                <a:latin typeface="Century Gothic" panose="020B0502020202020204" pitchFamily="34" charset="0"/>
              </a:rPr>
              <a:t> normal heptane.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1FD79-F87B-44A1-8E37-5AF1B84B5739}"/>
              </a:ext>
            </a:extLst>
          </p:cNvPr>
          <p:cNvSpPr txBox="1"/>
          <p:nvPr/>
        </p:nvSpPr>
        <p:spPr>
          <a:xfrm>
            <a:off x="961747" y="4490712"/>
            <a:ext cx="10153096" cy="1015663"/>
          </a:xfrm>
          <a:prstGeom prst="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000" dirty="0">
                <a:latin typeface="Century Gothic" panose="020B0502020202020204" pitchFamily="34" charset="0"/>
              </a:rPr>
              <a:t>The greater the octane number, the better-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000" dirty="0">
                <a:latin typeface="Century Gothic" panose="020B0502020202020204" pitchFamily="34" charset="0"/>
              </a:rPr>
              <a:t>uality fuel it is.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7FE6AC-F267-4155-8288-12C808AAFDDF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75991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5B21B5-B984-4433-B5FC-E522BE4B34F4}"/>
              </a:ext>
            </a:extLst>
          </p:cNvPr>
          <p:cNvSpPr txBox="1"/>
          <p:nvPr/>
        </p:nvSpPr>
        <p:spPr>
          <a:xfrm>
            <a:off x="902284" y="692366"/>
            <a:ext cx="1115377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dirty="0">
                <a:latin typeface="Bell MT" panose="02020503060305020303" pitchFamily="18" charset="0"/>
              </a:rPr>
              <a:t>DETERMINATION OF OCTANE NUMBER</a:t>
            </a: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endParaRPr lang="en-US" sz="3000" b="1" u="sng" dirty="0">
              <a:latin typeface="Bell MT" panose="02020503060305020303" pitchFamily="18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	</a:t>
            </a:r>
            <a:r>
              <a:rPr lang="en-US" sz="3000" dirty="0">
                <a:latin typeface="Century Gothic" panose="020B0502020202020204" pitchFamily="34" charset="0"/>
              </a:rPr>
              <a:t>Three methods are used-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r>
              <a:rPr lang="en-US" sz="3000" dirty="0">
                <a:latin typeface="Century Gothic" panose="020B0502020202020204" pitchFamily="34" charset="0"/>
              </a:rPr>
              <a:t>		</a:t>
            </a:r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58843-ADF5-40CE-A2CA-C3A87239A01C}"/>
              </a:ext>
            </a:extLst>
          </p:cNvPr>
          <p:cNvSpPr/>
          <p:nvPr/>
        </p:nvSpPr>
        <p:spPr>
          <a:xfrm>
            <a:off x="2963152" y="322401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/>
              <a:t> </a:t>
            </a:r>
            <a:r>
              <a:rPr lang="en-US" sz="3000" dirty="0">
                <a:latin typeface="Century Gothic" panose="020B0502020202020204" pitchFamily="34" charset="0"/>
              </a:rPr>
              <a:t>Motor Method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/>
              <a:t> </a:t>
            </a:r>
            <a:r>
              <a:rPr lang="en-US" sz="3000" dirty="0">
                <a:latin typeface="Century Gothic" panose="020B0502020202020204" pitchFamily="34" charset="0"/>
              </a:rPr>
              <a:t>Research Method</a:t>
            </a:r>
          </a:p>
          <a:p>
            <a:endParaRPr lang="en-US" sz="3000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/>
              <a:t> Aviation Method</a:t>
            </a:r>
            <a:endParaRPr lang="en-US" sz="30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0EF14-A6FF-49CB-87A6-729351E2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7" y="4274381"/>
            <a:ext cx="2327737" cy="2148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9A2889-E34B-455C-8662-D050EC8C4520}"/>
              </a:ext>
            </a:extLst>
          </p:cNvPr>
          <p:cNvSpPr/>
          <p:nvPr/>
        </p:nvSpPr>
        <p:spPr>
          <a:xfrm>
            <a:off x="11453812" y="0"/>
            <a:ext cx="523875" cy="75247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stA="45000" endPos="29000" dist="508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72333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388</Words>
  <Application>Microsoft Office PowerPoint</Application>
  <PresentationFormat>Widescreen</PresentationFormat>
  <Paragraphs>278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Bell MT</vt:lpstr>
      <vt:lpstr>Calibri</vt:lpstr>
      <vt:lpstr>Calibri Light</vt:lpstr>
      <vt:lpstr>Century Gothic</vt:lpstr>
      <vt:lpstr>Constantia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Shahriar</dc:creator>
  <cp:lastModifiedBy>Shahriar</cp:lastModifiedBy>
  <cp:revision>296</cp:revision>
  <dcterms:created xsi:type="dcterms:W3CDTF">2019-08-24T14:30:46Z</dcterms:created>
  <dcterms:modified xsi:type="dcterms:W3CDTF">2019-08-30T08:20:38Z</dcterms:modified>
</cp:coreProperties>
</file>